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53"/>
  </p:notesMasterIdLst>
  <p:sldIdLst>
    <p:sldId id="1118" r:id="rId13"/>
    <p:sldId id="258" r:id="rId14"/>
    <p:sldId id="320" r:id="rId15"/>
    <p:sldId id="1114" r:id="rId16"/>
    <p:sldId id="1115" r:id="rId17"/>
    <p:sldId id="1116" r:id="rId18"/>
    <p:sldId id="1444" r:id="rId19"/>
    <p:sldId id="1445" r:id="rId20"/>
    <p:sldId id="1446" r:id="rId21"/>
    <p:sldId id="1449" r:id="rId22"/>
    <p:sldId id="1450" r:id="rId23"/>
    <p:sldId id="1451" r:id="rId24"/>
    <p:sldId id="1452" r:id="rId25"/>
    <p:sldId id="1463" r:id="rId26"/>
    <p:sldId id="1464" r:id="rId27"/>
    <p:sldId id="1465" r:id="rId28"/>
    <p:sldId id="1466" r:id="rId29"/>
    <p:sldId id="1467" r:id="rId30"/>
    <p:sldId id="1468" r:id="rId31"/>
    <p:sldId id="1117" r:id="rId32"/>
    <p:sldId id="1469" r:id="rId33"/>
    <p:sldId id="1470" r:id="rId34"/>
    <p:sldId id="1471" r:id="rId35"/>
    <p:sldId id="1472" r:id="rId36"/>
    <p:sldId id="1473" r:id="rId37"/>
    <p:sldId id="1474" r:id="rId38"/>
    <p:sldId id="1119" r:id="rId39"/>
    <p:sldId id="1123" r:id="rId40"/>
    <p:sldId id="1475" r:id="rId41"/>
    <p:sldId id="1476" r:id="rId42"/>
    <p:sldId id="1477" r:id="rId43"/>
    <p:sldId id="1478" r:id="rId44"/>
    <p:sldId id="1479" r:id="rId45"/>
    <p:sldId id="1480" r:id="rId46"/>
    <p:sldId id="1481" r:id="rId47"/>
    <p:sldId id="1482" r:id="rId48"/>
    <p:sldId id="1483" r:id="rId49"/>
    <p:sldId id="1484" r:id="rId50"/>
    <p:sldId id="1143" r:id="rId51"/>
    <p:sldId id="295" r:id="rId5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8"/>
    <p:restoredTop sz="82864"/>
  </p:normalViewPr>
  <p:slideViewPr>
    <p:cSldViewPr snapToGrid="0">
      <p:cViewPr varScale="1">
        <p:scale>
          <a:sx n="103" d="100"/>
          <a:sy n="103" d="100"/>
        </p:scale>
        <p:origin x="192" y="60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46883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98189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63140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0620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76814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91933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814415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11/4/23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11/4/23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11/4/23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11/4/23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11/4/23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11/4/23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11/4/23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11/4/23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11/4/23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11/4/23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11/4/23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11/4/23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11/4/23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11/4/23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11/4/23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11/4/23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11/4/23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11/4/23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11/4/23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11/4/23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11/4/23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11/4/23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11/4/23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11/4/23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11/4/23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11/4/23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11/4/23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11/4/23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11/4/23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11/4/23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11/4/23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11/4/23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11/4/23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11/4/23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11/4/23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11/4/23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11/4/23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11/4/23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11/4/23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11/4/23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11/4/23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11/4/23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11/4/23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11/4/23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11/4/23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11/4/23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11/4/23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11/4/23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11/4/23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11/4/23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11/4/23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11/4/23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11/4/23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11/4/23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11/4/23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11/4/23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11/4/23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11/4/23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11/4/23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11/4/23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11/4/23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11/4/23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11/4/23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11/4/23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11/4/23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11/4/23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11/4/23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11/4/23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11/4/23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11/4/23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11/4/23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11/4/23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11/4/23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11/4/23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11/4/23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11/4/23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11/4/23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11/4/23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11/4/23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11/4/23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11/4/23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11/4/23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11/4/23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11/4/23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11/4/23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11/4/23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11/4/23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11/4/23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11/4/23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11/4/23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11/4/23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11/4/23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11/4/23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11/4/23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11/4/23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11/4/23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11/4/23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11/4/23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11/4/23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11/4/23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11/4/23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11/4/23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11/4/23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11/4/23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11/4/23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11/4/23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11/4/23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11/4/23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11/4/23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11/4/23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11/4/23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11/4/23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11/4/23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11/4/23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11/4/23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11/4/23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11/4/23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11/4/23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11/4/23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11/4/23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11/4/23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11/4/23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11/4/23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11/4/23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11/4/23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11/4/23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11/4/23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11/4/23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11/4/23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11/4/23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11/4/23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11/4/23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11/4/23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11/4/23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11/4/23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11/4/23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11/4/23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11/4/23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11/4/23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11/4/23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11/4/23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11/4/23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11/4/23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第一章 绪论</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a:t>
            </a:r>
            <a:r>
              <a:rPr lang="zh-CN" altLang="en-US" sz="2400" b="1" dirty="0">
                <a:latin typeface="Microsoft YaHei" panose="020B0503020204020204" pitchFamily="34" charset="-122"/>
                <a:ea typeface="Microsoft YaHei" panose="020B0503020204020204" pitchFamily="34" charset="-122"/>
              </a:rPr>
              <a:t>再庞大的训练语料也无法覆盖所有的 </a:t>
            </a:r>
            <a:r>
              <a:rPr lang="en-US" altLang="zh-CN" sz="2400" b="1"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b="1" dirty="0">
                <a:latin typeface="Microsoft YaHei" panose="020B0503020204020204" pitchFamily="34" charset="-122"/>
                <a:ea typeface="Microsoft YaHei" panose="020B0503020204020204" pitchFamily="34" charset="-122"/>
              </a:rPr>
              <a:t>平滑处理的基本思想</a:t>
            </a:r>
            <a:r>
              <a:rPr lang="zh-CN" altLang="en-US" sz="2400" dirty="0">
                <a:latin typeface="Microsoft YaHei" panose="020B0503020204020204" pitchFamily="34" charset="-122"/>
                <a:ea typeface="Microsoft YaHei" panose="020B0503020204020204" pitchFamily="34" charset="-122"/>
              </a:rPr>
              <a:t>是提高低概率，降低高概率，使整体的概率分布趋于均匀。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60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66790"/>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E690AF-102D-0DC6-8213-B465F85A770A}"/>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7447936" y="1066081"/>
            <a:ext cx="1932040" cy="442452"/>
          </a:xfrm>
          <a:prstGeom prst="rect">
            <a:avLst/>
          </a:prstGeom>
        </p:spPr>
      </p:pic>
    </p:spTree>
    <p:extLst>
      <p:ext uri="{BB962C8B-B14F-4D97-AF65-F5344CB8AC3E}">
        <p14:creationId xmlns:p14="http://schemas.microsoft.com/office/powerpoint/2010/main" val="83416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神经语言模型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3714222"/>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架构的大规模预训练语言模型的出现，使自然语言处理全面进入预训练微调范式新时代。这类方法通常称为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cxnSp>
        <p:nvCxnSpPr>
          <p:cNvPr id="3"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5"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6"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7"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9"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0"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1"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7"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8"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9"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0"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29"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0"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1"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6"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37"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38"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3"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4"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5"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6"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7"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33"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39"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0"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1"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2"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6"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47"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48"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49"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0"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1"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2"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3"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4"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5"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6"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57"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58"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59"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0"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5"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6"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67"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68"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69"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0"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1"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2"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3"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4"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5"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6"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77"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78"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79"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0"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1"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5"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6"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87"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88"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89"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0"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1"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2"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3"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4"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5"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97"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98"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99"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0"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1"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2"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3"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4"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5"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6"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07"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08"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09"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0"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1"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2"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3"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4"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5"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6"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17"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8"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9"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0"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38"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39"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0"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1"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2"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3"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4"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5"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48"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49"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0"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1"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2"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3"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5"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6"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57"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8"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9"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0"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78"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79"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0"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1"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3"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4"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5"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6"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7"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5"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6"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8"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9"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27"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28"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0"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1"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49"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0"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1"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2"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5"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6"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57"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8"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9"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0"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2"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3"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4"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5"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68"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69"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0"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1"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2"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3"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5"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6"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77"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8"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9"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0"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1"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2"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3"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4"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88"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89"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1"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2"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3"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1"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2"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5"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6"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07"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08"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09"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0"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1"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2"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3"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6"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17"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18"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19"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0"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4"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5"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27"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29"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1"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2"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3"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1"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2"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3"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4"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5"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6"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1"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2"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3"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4"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5"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6"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0"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1"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2"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3"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5"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2"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3"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77"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78"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79"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0"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1"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2"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3"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88"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89"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0"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1"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2"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4"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5"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6"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7"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0"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1"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507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latin typeface="Microsoft YaHei" panose="020B0503020204020204" pitchFamily="34" charset="-122"/>
                <a:ea typeface="Microsoft YaHei" panose="020B0503020204020204" pitchFamily="34" charset="-122"/>
              </a:rPr>
              <a:t>语境学习（</a:t>
            </a:r>
            <a:r>
              <a:rPr lang="en-US" altLang="zh-CN" sz="2400" b="1" dirty="0">
                <a:latin typeface="Microsoft YaHei" panose="020B0503020204020204" pitchFamily="34" charset="-122"/>
                <a:ea typeface="Microsoft YaHei" panose="020B0503020204020204" pitchFamily="34" charset="-122"/>
              </a:rPr>
              <a:t>In-Context Learning</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ICL</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latin typeface="Microsoft YaHei" panose="020B0503020204020204" pitchFamily="34" charset="-122"/>
                <a:ea typeface="Microsoft YaHei" panose="020B0503020204020204" pitchFamily="34" charset="-122"/>
              </a:rPr>
              <a:t>提示词（</a:t>
            </a:r>
            <a:r>
              <a:rPr lang="en-US" altLang="zh-CN" sz="2400" b="1" dirty="0">
                <a:latin typeface="Microsoft YaHei" panose="020B0503020204020204" pitchFamily="34" charset="-122"/>
                <a:ea typeface="Microsoft YaHei" panose="020B0503020204020204" pitchFamily="34" charset="-122"/>
              </a:rPr>
              <a:t>Prompt</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354" y="2326244"/>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39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1.2 </a:t>
            </a:r>
            <a:r>
              <a:rPr lang="zh-CN" altLang="en-US" i="0" dirty="0">
                <a:effectLst/>
                <a:latin typeface="Microsoft YaHei" panose="020B0503020204020204" pitchFamily="34" charset="-122"/>
                <a:ea typeface="Microsoft YaHei" panose="020B0503020204020204" pitchFamily="34" charset="-122"/>
              </a:rPr>
              <a:t>大语言模型发展时间线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大语言模型的发展历程虽然只有短短不到五年，但是发展速度相当惊人，截止</a:t>
            </a: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6 </a:t>
            </a:r>
            <a:r>
              <a:rPr lang="zh-CN" altLang="en-US" sz="2000" dirty="0">
                <a:latin typeface="Microsoft YaHei" panose="020B0503020204020204" pitchFamily="34" charset="-122"/>
                <a:ea typeface="Microsoft YaHei" panose="020B0503020204020204" pitchFamily="34" charset="-122"/>
              </a:rPr>
              <a:t>月，国内外有超过百种大模型相继发布。</a:t>
            </a:r>
            <a:endParaRPr lang="en-CN" sz="2000" dirty="0">
              <a:latin typeface="Microsoft YaHei" panose="020B0503020204020204" pitchFamily="34" charset="-122"/>
              <a:ea typeface="Microsoft YaHei" panose="020B0503020204020204" pitchFamily="34" charset="-122"/>
            </a:endParaRP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58925977-550F-FBDB-097B-02CD417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85" y="2052066"/>
            <a:ext cx="7611574" cy="4397798"/>
          </a:xfrm>
          <a:prstGeom prst="rect">
            <a:avLst/>
          </a:prstGeom>
        </p:spPr>
      </p:pic>
    </p:spTree>
    <p:extLst>
      <p:ext uri="{BB962C8B-B14F-4D97-AF65-F5344CB8AC3E}">
        <p14:creationId xmlns:p14="http://schemas.microsoft.com/office/powerpoint/2010/main" val="184774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943084"/>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000" b="1" dirty="0">
                <a:latin typeface="Microsoft YaHei" panose="020B0503020204020204" pitchFamily="34" charset="-122"/>
                <a:ea typeface="Microsoft YaHei" panose="020B0503020204020204" pitchFamily="34" charset="-122"/>
              </a:rPr>
              <a:t>基础模型阶段主要集中于</a:t>
            </a:r>
            <a:r>
              <a:rPr lang="en-US" altLang="zh-CN" sz="2000" b="1" dirty="0">
                <a:latin typeface="Microsoft YaHei" panose="020B0503020204020204" pitchFamily="34" charset="-122"/>
                <a:ea typeface="Microsoft YaHei" panose="020B0503020204020204" pitchFamily="34" charset="-122"/>
              </a:rPr>
              <a:t>2018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2021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又发布了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其参数量达到了</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635034"/>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能力探索阶段集中于</a:t>
            </a:r>
            <a:r>
              <a:rPr lang="en-US" altLang="zh-CN" sz="2000" b="1" dirty="0">
                <a:latin typeface="Microsoft YaHei" panose="020B0503020204020204" pitchFamily="34" charset="-122"/>
                <a:ea typeface="Microsoft YaHei" panose="020B0503020204020204" pitchFamily="34" charset="-122"/>
              </a:rPr>
              <a:t>2019 </a:t>
            </a:r>
            <a:r>
              <a:rPr lang="zh-CN" altLang="en-US" sz="2000" b="1" dirty="0">
                <a:latin typeface="Microsoft YaHei" panose="020B0503020204020204" pitchFamily="34" charset="-122"/>
                <a:ea typeface="Microsoft YaHei" panose="020B0503020204020204" pitchFamily="34" charset="-122"/>
              </a:rPr>
              <a:t>年至</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zh-CN" altLang="en-US" sz="2000" dirty="0">
                <a:latin typeface="Microsoft YaHei" panose="020B0503020204020204" pitchFamily="34" charset="-122"/>
                <a:ea typeface="Microsoft YaHei" panose="020B0503020204020204" pitchFamily="34" charset="-122"/>
              </a:rPr>
              <a:t>，由于大语言模型很难针对特定任务进行微调，研究</a:t>
            </a:r>
          </a:p>
          <a:p>
            <a:pPr>
              <a:lnSpc>
                <a:spcPct val="150000"/>
              </a:lnSpc>
            </a:pPr>
            <a:r>
              <a:rPr lang="zh-CN" altLang="en-US" sz="2000" dirty="0">
                <a:latin typeface="Microsoft YaHei" panose="020B0503020204020204" pitchFamily="34" charset="-122"/>
                <a:ea typeface="Microsoft YaHei" panose="020B0503020204020204" pitchFamily="34" charset="-122"/>
              </a:rPr>
              <a:t>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Radford</a:t>
            </a:r>
            <a:r>
              <a:rPr lang="zh-CN" altLang="en-US" dirty="0">
                <a:latin typeface="Microsoft YaHei" panose="020B0503020204020204" pitchFamily="34" charset="-122"/>
                <a:ea typeface="Microsoft YaHei" panose="020B0503020204020204" pitchFamily="34" charset="-122"/>
              </a:rPr>
              <a:t>等人使用</a:t>
            </a:r>
            <a:r>
              <a:rPr lang="en-US" altLang="zh-CN" dirty="0">
                <a:latin typeface="Microsoft YaHei" panose="020B0503020204020204" pitchFamily="34" charset="-122"/>
                <a:ea typeface="Microsoft YaHei" panose="020B0503020204020204" pitchFamily="34" charset="-122"/>
              </a:rPr>
              <a:t>GPT-2 </a:t>
            </a:r>
            <a:r>
              <a:rPr lang="zh-CN" altLang="en-US"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211841"/>
          </a:xfrm>
          <a:prstGeom prst="rect">
            <a:avLst/>
          </a:prstGeom>
          <a:noFill/>
        </p:spPr>
        <p:txBody>
          <a:bodyPr wrap="square">
            <a:spAutoFit/>
          </a:bodyPr>
          <a:lstStyle/>
          <a:p>
            <a:pPr>
              <a:lnSpc>
                <a:spcPct val="150000"/>
              </a:lnSpc>
            </a:pPr>
            <a:r>
              <a:rPr lang="zh-CN" altLang="en-US" sz="2000" b="1" dirty="0">
                <a:latin typeface="Microsoft YaHei" panose="020B0503020204020204" pitchFamily="34" charset="-122"/>
                <a:ea typeface="Microsoft YaHei" panose="020B0503020204020204" pitchFamily="34" charset="-122"/>
              </a:rPr>
              <a:t>突破发展阶段以</a:t>
            </a:r>
            <a:r>
              <a:rPr lang="en-US" altLang="zh-CN" sz="2000" b="1" dirty="0">
                <a:latin typeface="Microsoft YaHei" panose="020B0503020204020204" pitchFamily="34" charset="-122"/>
                <a:ea typeface="Microsoft YaHei" panose="020B0503020204020204" pitchFamily="34" charset="-122"/>
              </a:rPr>
              <a:t>2022 </a:t>
            </a:r>
            <a:r>
              <a:rPr lang="zh-CN" altLang="en-US" sz="2000" b="1" dirty="0">
                <a:latin typeface="Microsoft YaHei" panose="020B0503020204020204" pitchFamily="34" charset="-122"/>
                <a:ea typeface="Microsoft YaHei" panose="020B0503020204020204" pitchFamily="34" charset="-122"/>
              </a:rPr>
              <a:t>年</a:t>
            </a:r>
            <a:r>
              <a:rPr lang="en-US" altLang="zh-CN" sz="2000" b="1" dirty="0">
                <a:latin typeface="Microsoft YaHei" panose="020B0503020204020204" pitchFamily="34" charset="-122"/>
                <a:ea typeface="Microsoft YaHei" panose="020B0503020204020204" pitchFamily="34" charset="-122"/>
              </a:rPr>
              <a:t>11 </a:t>
            </a:r>
            <a:r>
              <a:rPr lang="zh-CN" altLang="en-US" sz="2000" b="1" dirty="0">
                <a:latin typeface="Microsoft YaHei" panose="020B0503020204020204" pitchFamily="34" charset="-122"/>
                <a:ea typeface="Microsoft YaHei" panose="020B0503020204020204" pitchFamily="34" charset="-122"/>
              </a:rPr>
              <a:t>月</a:t>
            </a:r>
            <a:r>
              <a:rPr lang="en-US" altLang="zh-CN" sz="2000" b="1" dirty="0" err="1">
                <a:latin typeface="Microsoft YaHei" panose="020B0503020204020204" pitchFamily="34" charset="-122"/>
                <a:ea typeface="Microsoft YaHei" panose="020B0503020204020204" pitchFamily="34" charset="-122"/>
              </a:rPr>
              <a:t>ChatGPT</a:t>
            </a:r>
            <a:r>
              <a:rPr lang="en-US" altLang="zh-CN" sz="2000" b="1" dirty="0">
                <a:latin typeface="Microsoft YaHei" panose="020B0503020204020204" pitchFamily="34" charset="-122"/>
                <a:ea typeface="Microsoft YaHei" panose="020B0503020204020204" pitchFamily="34" charset="-122"/>
              </a:rPr>
              <a:t> </a:t>
            </a:r>
            <a:r>
              <a:rPr lang="zh-CN" altLang="en-US" sz="2000" b="1" dirty="0">
                <a:latin typeface="Microsoft YaHei" panose="020B0503020204020204" pitchFamily="34" charset="-122"/>
                <a:ea typeface="Microsoft YaHei" panose="020B0503020204020204" pitchFamily="34" charset="-122"/>
              </a:rPr>
              <a:t>的发布为起点</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各大公司和研究机构相继发布了此类系统，包括</a:t>
            </a:r>
            <a:r>
              <a:rPr lang="en-US" altLang="zh-CN" sz="2000" dirty="0">
                <a:latin typeface="Microsoft YaHei" panose="020B0503020204020204" pitchFamily="34" charset="-122"/>
                <a:ea typeface="Microsoft YaHei" panose="020B0503020204020204" pitchFamily="34" charset="-122"/>
              </a:rPr>
              <a:t>Google </a:t>
            </a:r>
            <a:r>
              <a:rPr lang="zh-CN" altLang="en-US" sz="2000" dirty="0">
                <a:latin typeface="Microsoft YaHei" panose="020B0503020204020204" pitchFamily="34" charset="-122"/>
                <a:ea typeface="Microsoft YaHei" panose="020B0503020204020204" pitchFamily="34" charset="-122"/>
              </a:rPr>
              <a:t>推出的</a:t>
            </a:r>
            <a:r>
              <a:rPr lang="en-US" altLang="zh-CN" sz="2000" dirty="0">
                <a:latin typeface="Microsoft YaHei" panose="020B0503020204020204" pitchFamily="34" charset="-122"/>
                <a:ea typeface="Microsoft YaHei" panose="020B0503020204020204" pitchFamily="34" charset="-122"/>
              </a:rPr>
              <a:t>Bard</a:t>
            </a:r>
            <a:r>
              <a:rPr lang="zh-CN" altLang="en-US" sz="2000" dirty="0">
                <a:latin typeface="Microsoft YaHei" panose="020B0503020204020204" pitchFamily="34" charset="-122"/>
                <a:ea typeface="Microsoft YaHei" panose="020B0503020204020204" pitchFamily="34" charset="-122"/>
              </a:rPr>
              <a:t>、百度的文心一言、科大讯飞的星火大模型、智谱</a:t>
            </a:r>
            <a:r>
              <a:rPr lang="en-US" altLang="zh-CN" sz="2000" dirty="0" err="1">
                <a:latin typeface="Microsoft YaHei" panose="020B0503020204020204" pitchFamily="34" charset="-122"/>
                <a:ea typeface="Microsoft YaHei" panose="020B0503020204020204" pitchFamily="34" charset="-122"/>
              </a:rPr>
              <a:t>ChatGLM</a:t>
            </a:r>
            <a:r>
              <a:rPr lang="zh-CN" altLang="en-US" sz="2000" dirty="0">
                <a:latin typeface="Microsoft YaHei" panose="020B0503020204020204" pitchFamily="34" charset="-122"/>
                <a:ea typeface="Microsoft YaHei" panose="020B0503020204020204" pitchFamily="34" charset="-122"/>
              </a:rPr>
              <a:t>、复旦大学</a:t>
            </a:r>
            <a:r>
              <a:rPr lang="en-US" altLang="zh-CN" sz="2000" dirty="0">
                <a:latin typeface="Microsoft YaHei" panose="020B0503020204020204" pitchFamily="34" charset="-122"/>
                <a:ea typeface="Microsoft YaHei" panose="020B0503020204020204" pitchFamily="34" charset="-122"/>
              </a:rPr>
              <a:t>MOSS </a:t>
            </a:r>
            <a:r>
              <a:rPr lang="zh-CN" altLang="en-US" sz="20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Tree>
    <p:extLst>
      <p:ext uri="{BB962C8B-B14F-4D97-AF65-F5344CB8AC3E}">
        <p14:creationId xmlns:p14="http://schemas.microsoft.com/office/powerpoint/2010/main" val="39287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Tree>
    <p:extLst>
      <p:ext uri="{BB962C8B-B14F-4D97-AF65-F5344CB8AC3E}">
        <p14:creationId xmlns:p14="http://schemas.microsoft.com/office/powerpoint/2010/main" val="267047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903" y="3003150"/>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31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Tree>
    <p:extLst>
      <p:ext uri="{BB962C8B-B14F-4D97-AF65-F5344CB8AC3E}">
        <p14:creationId xmlns:p14="http://schemas.microsoft.com/office/powerpoint/2010/main" val="89608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预训练（</a:t>
            </a:r>
            <a:r>
              <a:rPr lang="en-US" altLang="zh-CN" sz="2400" b="1" dirty="0">
                <a:effectLst/>
                <a:latin typeface="Microsoft YaHei" panose="020B0503020204020204" pitchFamily="34" charset="-122"/>
                <a:ea typeface="Microsoft YaHei" panose="020B0503020204020204" pitchFamily="34" charset="-122"/>
              </a:rPr>
              <a:t>Pretraining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latin typeface="Microsoft YaHei" panose="020B0503020204020204" pitchFamily="34" charset="-122"/>
                <a:ea typeface="Microsoft YaHei" panose="020B0503020204020204" pitchFamily="34" charset="-122"/>
              </a:rPr>
              <a:t>基础语言模型（</a:t>
            </a:r>
            <a:r>
              <a:rPr lang="en-US" sz="2400" b="1" dirty="0">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Tree>
    <p:extLst>
      <p:ext uri="{BB962C8B-B14F-4D97-AF65-F5344CB8AC3E}">
        <p14:creationId xmlns:p14="http://schemas.microsoft.com/office/powerpoint/2010/main" val="399142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2BE0679D-B83D-0DE9-6B4F-79C7E7437BD0}"/>
              </a:ext>
            </a:extLst>
          </p:cNvPr>
          <p:cNvSpPr txBox="1"/>
          <p:nvPr/>
        </p:nvSpPr>
        <p:spPr>
          <a:xfrm>
            <a:off x="498476" y="1524921"/>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2276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55260" y="1624927"/>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379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00A38C2-EC85-9B29-14B6-64D9B90AB4BD}"/>
              </a:ext>
            </a:extLst>
          </p:cNvPr>
          <p:cNvSpPr txBox="1"/>
          <p:nvPr/>
        </p:nvSpPr>
        <p:spPr>
          <a:xfrm>
            <a:off x="620674" y="1509083"/>
            <a:ext cx="10938933" cy="3325847"/>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a:t>
            </a:r>
            <a:r>
              <a:rPr lang="en-CN" b="1" dirty="0">
                <a:solidFill>
                  <a:srgbClr val="0070C0"/>
                </a:solidFill>
              </a:rPr>
              <a:t>分布式架构</a:t>
            </a:r>
            <a:r>
              <a:rPr lang="en-CN" dirty="0"/>
              <a:t>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643073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B9BD3E8-A07E-B033-DB77-06918BE7534F}"/>
              </a:ext>
            </a:extLst>
          </p:cNvPr>
          <p:cNvSpPr txBox="1"/>
          <p:nvPr/>
        </p:nvSpPr>
        <p:spPr>
          <a:xfrm>
            <a:off x="541865" y="1287463"/>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7081B9-2921-C79B-C58B-8149961D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3" y="2826125"/>
            <a:ext cx="8551227" cy="3845790"/>
          </a:xfrm>
          <a:prstGeom prst="rect">
            <a:avLst/>
          </a:prstGeom>
        </p:spPr>
      </p:pic>
      <p:sp>
        <p:nvSpPr>
          <p:cNvPr id="13" name="TextBox 12">
            <a:extLst>
              <a:ext uri="{FF2B5EF4-FFF2-40B4-BE49-F238E27FC236}">
                <a16:creationId xmlns:a16="http://schemas.microsoft.com/office/drawing/2014/main" id="{F9F70CDC-9B6C-B915-4B90-9C331E3B203B}"/>
              </a:ext>
            </a:extLst>
          </p:cNvPr>
          <p:cNvSpPr txBox="1"/>
          <p:nvPr/>
        </p:nvSpPr>
        <p:spPr>
          <a:xfrm>
            <a:off x="2963331" y="6445371"/>
            <a:ext cx="6096000" cy="369332"/>
          </a:xfrm>
          <a:prstGeom prst="rect">
            <a:avLst/>
          </a:prstGeom>
          <a:noFill/>
        </p:spPr>
        <p:txBody>
          <a:bodyPr wrap="square">
            <a:spAutoFit/>
          </a:bodyPr>
          <a:lstStyle/>
          <a:p>
            <a:pPr algn="ct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304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89089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有监督微调（</a:t>
            </a:r>
            <a:r>
              <a:rPr lang="en-US" altLang="zh-CN" sz="2400" b="1" dirty="0">
                <a:effectLst/>
                <a:latin typeface="Microsoft YaHei" panose="020B0503020204020204" pitchFamily="34" charset="-122"/>
                <a:ea typeface="Microsoft YaHei" panose="020B0503020204020204" pitchFamily="34" charset="-122"/>
              </a:rPr>
              <a:t>Supervised Finetuning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也称为指令微调，利用少量高质量数据集合，包含用户输入的提示词和对应的理想输出结果。用户输入包括问题、闲聊对话、任务指令等多种形式和任务。</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：复旦大学有几个校区？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latin typeface="KaiTi_GB2312" panose="02010609030101010101" pitchFamily="49" charset="-122"/>
                <a:ea typeface="KaiTi_GB2312" panose="02010609030101010101" pitchFamily="49" charset="-122"/>
              </a:rPr>
              <a:t>复旦大学现有</a:t>
            </a:r>
            <a:r>
              <a:rPr lang="en-US" altLang="zh-CN" sz="2400" dirty="0">
                <a:latin typeface="KaiTi_GB2312" panose="02010609030101010101" pitchFamily="49" charset="-122"/>
                <a:ea typeface="KaiTi_GB2312" panose="02010609030101010101" pitchFamily="49" charset="-122"/>
              </a:rPr>
              <a:t>4 </a:t>
            </a:r>
            <a:r>
              <a:rPr lang="zh-CN" altLang="en-US" sz="2400" dirty="0">
                <a:latin typeface="KaiTi_GB2312" panose="02010609030101010101" pitchFamily="49" charset="-122"/>
                <a:ea typeface="KaiTi_GB2312" panose="02010609030101010101" pitchFamily="49" charset="-122"/>
              </a:rPr>
              <a:t>个校区，分别是邯郸校区、新江湾校区、枫林校区和张江校区。其中邯郸校区是复旦大学的主校区，邯郸校区与新江湾校区都位于杨浦区，枫林校区位于徐汇区，张江校区位于浦东新区。</a:t>
            </a:r>
            <a:endParaRPr lang="en-US" sz="2400" dirty="0">
              <a:latin typeface="KaiTi_GB2312" panose="02010609030101010101" pitchFamily="49" charset="-122"/>
              <a:ea typeface="KaiTi_GB2312" panose="02010609030101010101" pitchFamily="49"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036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effectLst/>
                <a:latin typeface="Microsoft YaHei" panose="020B0503020204020204" pitchFamily="34" charset="-122"/>
                <a:ea typeface="Microsoft YaHei" panose="020B0503020204020204" pitchFamily="34" charset="-122"/>
              </a:rPr>
              <a:t>有监督微调模型（</a:t>
            </a:r>
            <a:r>
              <a:rPr lang="en-US" altLang="zh-CN" sz="2400" b="1" dirty="0">
                <a:effectLst/>
                <a:latin typeface="Microsoft YaHei" panose="020B0503020204020204" pitchFamily="34" charset="-122"/>
                <a:ea typeface="Microsoft YaHei" panose="020B0503020204020204" pitchFamily="34" charset="-122"/>
              </a:rPr>
              <a:t>SFT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奖励建模（</a:t>
            </a:r>
            <a:r>
              <a:rPr lang="en-US" altLang="zh-CN" sz="2400" b="1" dirty="0">
                <a:effectLst/>
                <a:latin typeface="Microsoft YaHei" panose="020B0503020204020204" pitchFamily="34" charset="-122"/>
                <a:ea typeface="Microsoft YaHei" panose="020B0503020204020204" pitchFamily="34" charset="-122"/>
              </a:rPr>
              <a:t>Reward Modeling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effectLst/>
                <a:latin typeface="Microsoft YaHei" panose="020B0503020204020204" pitchFamily="34" charset="-122"/>
                <a:ea typeface="Microsoft YaHei" panose="020B0503020204020204" pitchFamily="34" charset="-122"/>
              </a:rPr>
              <a:t>奖励模型（</a:t>
            </a:r>
            <a:r>
              <a:rPr lang="en-US" altLang="zh-CN" sz="2400" b="1" dirty="0">
                <a:effectLst/>
                <a:latin typeface="Microsoft YaHei" panose="020B0503020204020204" pitchFamily="34" charset="-122"/>
                <a:ea typeface="Microsoft YaHei" panose="020B0503020204020204" pitchFamily="34" charset="-122"/>
              </a:rPr>
              <a:t>RM </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Tree>
    <p:extLst>
      <p:ext uri="{BB962C8B-B14F-4D97-AF65-F5344CB8AC3E}">
        <p14:creationId xmlns:p14="http://schemas.microsoft.com/office/powerpoint/2010/main" val="12463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effectLst/>
                <a:latin typeface="Microsoft YaHei" panose="020B0503020204020204" pitchFamily="34" charset="-122"/>
                <a:ea typeface="Microsoft YaHei" panose="020B0503020204020204" pitchFamily="34" charset="-122"/>
              </a:rPr>
              <a:t>强化学习（</a:t>
            </a:r>
            <a:r>
              <a:rPr lang="en-US" altLang="zh-CN" sz="2400" b="1" dirty="0">
                <a:effectLst/>
                <a:latin typeface="Microsoft YaHei" panose="020B0503020204020204" pitchFamily="34" charset="-122"/>
                <a:ea typeface="Microsoft YaHei" panose="020B0503020204020204" pitchFamily="34" charset="-122"/>
              </a:rPr>
              <a:t>Reinforcement Learning</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effectLst/>
                <a:latin typeface="Microsoft YaHei" panose="020B0503020204020204" pitchFamily="34" charset="-122"/>
                <a:ea typeface="Microsoft YaHei" panose="020B0503020204020204" pitchFamily="34" charset="-122"/>
              </a:rPr>
              <a:t>RL</a:t>
            </a:r>
            <a:r>
              <a:rPr lang="zh-CN" altLang="en-US" sz="2400" b="1" dirty="0">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26966" y="3612746"/>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64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本书内容安排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本书章节安排</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57" y="1333911"/>
            <a:ext cx="8991485" cy="4395837"/>
          </a:xfrm>
          <a:prstGeom prst="rect">
            <a:avLst/>
          </a:prstGeom>
        </p:spPr>
      </p:pic>
    </p:spTree>
    <p:extLst>
      <p:ext uri="{BB962C8B-B14F-4D97-AF65-F5344CB8AC3E}">
        <p14:creationId xmlns:p14="http://schemas.microsoft.com/office/powerpoint/2010/main" val="18056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1435136"/>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大规模语言模型（</a:t>
            </a:r>
            <a:r>
              <a:rPr lang="en-US" altLang="zh-CN" sz="2400" b="1" dirty="0">
                <a:effectLst/>
                <a:latin typeface="Microsoft YaHei" panose="020B0503020204020204" pitchFamily="34" charset="-122"/>
                <a:ea typeface="Microsoft YaHei" panose="020B0503020204020204" pitchFamily="34" charset="-122"/>
              </a:rPr>
              <a:t>Large Language Models</a:t>
            </a:r>
            <a:r>
              <a:rPr lang="zh-CN" altLang="en-US" sz="2400" b="1" dirty="0">
                <a:effectLst/>
                <a:latin typeface="Microsoft YaHei" panose="020B0503020204020204" pitchFamily="34" charset="-122"/>
                <a:ea typeface="Microsoft YaHei" panose="020B0503020204020204" pitchFamily="34" charset="-122"/>
              </a:rPr>
              <a:t>，</a:t>
            </a:r>
            <a:r>
              <a:rPr lang="en-US" altLang="zh-CN" sz="2400" b="1" dirty="0">
                <a:effectLst/>
                <a:latin typeface="Microsoft YaHei" panose="020B0503020204020204" pitchFamily="34" charset="-122"/>
                <a:ea typeface="Microsoft YaHei" panose="020B0503020204020204" pitchFamily="34" charset="-122"/>
              </a:rPr>
              <a:t>LLM</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也称大语言模型或大型语言模型，是一种由包含数百亿以上参数的深度神经网络构建的语言模型，通常使用自监督学习方法通过大量无标注文本进行训练。</a:t>
            </a:r>
            <a:endParaRPr lang="zh-CN" altLang="en-US" dirty="0">
              <a:effectLst/>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48F42DD-0BDD-647F-F94B-A9AA89ECA10D}"/>
              </a:ext>
            </a:extLst>
          </p:cNvPr>
          <p:cNvSpPr txBox="1"/>
          <p:nvPr/>
        </p:nvSpPr>
        <p:spPr>
          <a:xfrm>
            <a:off x="498475" y="2859406"/>
            <a:ext cx="11195049" cy="3281796"/>
          </a:xfrm>
          <a:prstGeom prst="rect">
            <a:avLst/>
          </a:prstGeom>
          <a:noFill/>
        </p:spPr>
        <p:txBody>
          <a:bodyPr wrap="square">
            <a:spAutoFit/>
          </a:bodyPr>
          <a:lstStyle/>
          <a:p>
            <a:pPr algn="just">
              <a:lnSpc>
                <a:spcPct val="125000"/>
              </a:lnSpc>
            </a:pPr>
            <a:r>
              <a:rPr lang="en-CN" sz="24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特别是2022年11月ChatGPT（Chat Generative Pre-trained Transformer）发布后，更是引起了全世界的广泛关注。用户可以使用自然语言与系统交互，从而实现包括问答、分类、摘要、翻译、聊天等从理解到生成的各种任务。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大规模语言模型自</a:t>
            </a:r>
            <a:r>
              <a:rPr lang="en-US" altLang="zh-CN" sz="2400" i="0" dirty="0">
                <a:effectLst/>
                <a:latin typeface="Microsoft YaHei" panose="020B0503020204020204" pitchFamily="34" charset="-122"/>
                <a:ea typeface="Microsoft YaHei" panose="020B0503020204020204" pitchFamily="34" charset="-122"/>
              </a:rPr>
              <a:t>2019 </a:t>
            </a:r>
            <a:r>
              <a:rPr lang="zh-CN" altLang="en-US" sz="2400" i="0" dirty="0">
                <a:effectLst/>
                <a:latin typeface="Microsoft YaHei" panose="020B0503020204020204" pitchFamily="34" charset="-122"/>
                <a:ea typeface="Microsoft YaHei" panose="020B0503020204020204" pitchFamily="34" charset="-122"/>
              </a:rPr>
              <a:t>年开始呈现爆发式的增长，特别是</a:t>
            </a:r>
            <a:r>
              <a:rPr lang="en-US" altLang="zh-CN" sz="2400" i="0" dirty="0">
                <a:effectLst/>
                <a:latin typeface="Microsoft YaHei" panose="020B0503020204020204" pitchFamily="34" charset="-122"/>
                <a:ea typeface="Microsoft YaHei" panose="020B0503020204020204" pitchFamily="34" charset="-122"/>
              </a:rPr>
              <a:t>2022 </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11 </a:t>
            </a:r>
            <a:r>
              <a:rPr lang="zh-CN" altLang="en-US" sz="2400" i="0" dirty="0">
                <a:effectLst/>
                <a:latin typeface="Microsoft YaHei" panose="020B0503020204020204" pitchFamily="34" charset="-122"/>
                <a:ea typeface="Microsoft YaHei" panose="020B0503020204020204" pitchFamily="34" charset="-122"/>
              </a:rPr>
              <a:t>月</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发布后，更是引起了全世界的广泛关注。用户可以使用自然语言与系统交互，从而实现包括问答、分类、摘要、翻译、聊天等从理解到生成的各种任务。大语言模型展现出了强大的对世界知识掌握和对语言的理解能力。</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本章主要介绍了大语言模型的基本概念、发展历程和构建流程。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94779" y="1068102"/>
            <a:ext cx="11377612" cy="545476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语言模型</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Language Model</a:t>
            </a:r>
            <a:r>
              <a:rPr lang="zh-CN" altLang="en-US" sz="2800" dirty="0">
                <a:effectLst/>
                <a:latin typeface="Microsoft YaHei" panose="020B0503020204020204" pitchFamily="34" charset="-122"/>
                <a:ea typeface="Microsoft YaHei" panose="020B0503020204020204" pitchFamily="34" charset="-122"/>
              </a:rPr>
              <a:t>，</a:t>
            </a:r>
            <a:r>
              <a:rPr lang="en-US" altLang="zh-CN" sz="2800" dirty="0">
                <a:effectLst/>
                <a:latin typeface="Microsoft YaHei" panose="020B0503020204020204" pitchFamily="34" charset="-122"/>
                <a:ea typeface="Microsoft YaHei" panose="020B0503020204020204" pitchFamily="34" charset="-122"/>
              </a:rPr>
              <a:t>LM</a:t>
            </a:r>
            <a:r>
              <a:rPr lang="zh-CN" altLang="en-US" sz="2800" dirty="0">
                <a:effectLst/>
                <a:latin typeface="Microsoft YaHei" panose="020B0503020204020204" pitchFamily="34" charset="-122"/>
                <a:ea typeface="Microsoft YaHei" panose="020B0503020204020204" pitchFamily="34" charset="-122"/>
              </a:rPr>
              <a:t>）目标是建模自然语言的概率分布</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表示，表示词序列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6032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语言模型目标就是建模自然语言的概率分布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61237E-E0F0-FB9C-4501-DB6D681A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337956"/>
            <a:ext cx="4330700" cy="482600"/>
          </a:xfrm>
          <a:prstGeom prst="rect">
            <a:avLst/>
          </a:prstGeom>
        </p:spPr>
      </p:pic>
    </p:spTree>
    <p:extLst>
      <p:ext uri="{BB962C8B-B14F-4D97-AF65-F5344CB8AC3E}">
        <p14:creationId xmlns:p14="http://schemas.microsoft.com/office/powerpoint/2010/main" val="137921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模型参数量，可以利用句子序列通常情况下从左至右的生成过程进行分解，使用链式法则得到：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970391"/>
            <a:ext cx="8487502" cy="1458609"/>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rotWithShape="1">
          <a:blip r:embed="rId4">
            <a:extLst>
              <a:ext uri="{28A0092B-C50C-407E-A947-70E740481C1C}">
                <a14:useLocalDpi xmlns:a14="http://schemas.microsoft.com/office/drawing/2010/main" val="0"/>
              </a:ext>
            </a:extLst>
          </a:blip>
          <a:srcRect t="34766"/>
          <a:stretch/>
        </p:blipFill>
        <p:spPr>
          <a:xfrm>
            <a:off x="996951" y="5248047"/>
            <a:ext cx="10181818" cy="1108303"/>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仅通过上述过程模型的参数量依然没有下降，</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的参数量依然是天文数字。然而基于上述转换，我们可以进一步的对模型进行简化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语言模型通常用于反映一个句子出现的可能性，给定由单词序列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1835</TotalTime>
  <Pages>0</Pages>
  <Words>3659</Words>
  <Characters>0</Characters>
  <Application>Microsoft Macintosh PowerPoint</Application>
  <DocSecurity>0</DocSecurity>
  <PresentationFormat>Widescreen</PresentationFormat>
  <Lines>0</Lines>
  <Paragraphs>370</Paragraphs>
  <Slides>40</Slides>
  <Notes>33</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40</vt:i4>
      </vt:variant>
    </vt:vector>
  </HeadingPairs>
  <TitlesOfParts>
    <vt:vector size="62" baseType="lpstr">
      <vt:lpstr>等线</vt:lpstr>
      <vt:lpstr>KaiTi_GB2312</vt:lpstr>
      <vt:lpstr>Microsoft YaHei</vt:lpstr>
      <vt:lpstr>Microsoft YaHei</vt:lpstr>
      <vt:lpstr>Muli</vt:lpstr>
      <vt:lpstr>Arial</vt:lpstr>
      <vt:lpstr>Calibri</vt:lpstr>
      <vt:lpstr>Calibri Light</vt:lpstr>
      <vt:lpstr>Helvetica</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220</cp:revision>
  <dcterms:created xsi:type="dcterms:W3CDTF">2015-08-12T02:06:50Z</dcterms:created>
  <dcterms:modified xsi:type="dcterms:W3CDTF">2023-11-04T12:46:05Z</dcterms:modified>
  <cp:category/>
</cp:coreProperties>
</file>